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4" r:id="rId4"/>
    <p:sldId id="271" r:id="rId5"/>
    <p:sldId id="268" r:id="rId6"/>
    <p:sldId id="272" r:id="rId7"/>
    <p:sldId id="266" r:id="rId8"/>
    <p:sldId id="273" r:id="rId9"/>
    <p:sldId id="269" r:id="rId10"/>
    <p:sldId id="267" r:id="rId11"/>
    <p:sldId id="270" r:id="rId12"/>
    <p:sldId id="257" r:id="rId13"/>
    <p:sldId id="258" r:id="rId14"/>
    <p:sldId id="259" r:id="rId15"/>
    <p:sldId id="260" r:id="rId16"/>
    <p:sldId id="261" r:id="rId17"/>
    <p:sldId id="262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FF99FF"/>
    <a:srgbClr val="8B82FE"/>
    <a:srgbClr val="FFCC66"/>
    <a:srgbClr val="FFE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4660"/>
  </p:normalViewPr>
  <p:slideViewPr>
    <p:cSldViewPr snapToGrid="0">
      <p:cViewPr>
        <p:scale>
          <a:sx n="50" d="100"/>
          <a:sy n="50" d="100"/>
        </p:scale>
        <p:origin x="115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85287-CED8-758E-70E6-D622C72E4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817E4F-1A87-AEF6-1B6C-A4E0BBCE2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7E32F-119F-930B-6132-41A47818A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879A-F3F7-4C80-BC08-8546E8B27CE8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2F548-C0EF-86A8-C872-27FFC61A2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DC000-FB51-ED97-D8D9-426C84278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7CD8-9141-49F3-89D1-1A2CC0BC0E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443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65477-7666-D0D6-B9BF-3A2ABBCE5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DD898D-4205-7032-BA07-B4F8483F2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9DE9D-48FF-F47D-40A2-0773C3BA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879A-F3F7-4C80-BC08-8546E8B27CE8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75E56-2A3A-F942-D59C-D69165538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9DC2E-4DC3-69DE-E9AF-057EFF662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7CD8-9141-49F3-89D1-1A2CC0BC0E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3434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F7999F-D3C9-42D5-513F-83537C8E04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AB9C0E-93D2-4B5F-22B9-606620DA8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73EFA-BD4E-0674-62C3-48B1F7A68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879A-F3F7-4C80-BC08-8546E8B27CE8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2F354-EE5C-93FE-EADF-D2CB616BB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D8878-CD37-2C46-B488-8020A129B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7CD8-9141-49F3-89D1-1A2CC0BC0E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208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2A2FC-DF3A-D9C1-848F-3ED3C7D9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2E0BE-1BD2-FFD1-8605-4F154DBB1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D1E93-EDB4-0546-266C-0CA4EEA96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879A-F3F7-4C80-BC08-8546E8B27CE8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04672-49D4-791D-78E2-7218F5A7E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52DAE-CA45-E9AF-2105-4855779DF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7CD8-9141-49F3-89D1-1A2CC0BC0E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984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972F-C756-E700-01F5-F3904F25F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4207D-D507-3969-74C8-F5BFB0604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AE7A1-CE05-D54E-074F-8556BD440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879A-F3F7-4C80-BC08-8546E8B27CE8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9E28B-2499-CC66-D2DA-DABA0534C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229F2-67AC-F3AB-7E64-253B86E6A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7CD8-9141-49F3-89D1-1A2CC0BC0E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930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EF4A1-F5F6-0F4C-5072-79ABA06F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DE7C4-F898-7D66-6A85-7558929A6B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67CB30-5951-A24D-F440-079575B565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EBDB65-13C6-4913-4E80-AF3881E07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879A-F3F7-4C80-BC08-8546E8B27CE8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D2EB7-5612-D716-AEED-05E0EA391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3A7B5-95DE-0201-883A-B86337EB0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7CD8-9141-49F3-89D1-1A2CC0BC0E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443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10B18-791A-4F0A-899C-95E707AB5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08C3D-EBBC-4B58-5F03-5867498AB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0BA180-3681-0801-E1F8-B0B1FEB4B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DAF620-70AF-3FAE-4EB6-3ED8CC1289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E26DF8-2DFF-ED66-FD9B-BAFA41A88F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69FC93-EC28-92B8-80C8-DB1C5B006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879A-F3F7-4C80-BC08-8546E8B27CE8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51501-76E8-D482-51A7-E743F9842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8D63B-71C2-1AD4-D37F-EAACDD05C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7CD8-9141-49F3-89D1-1A2CC0BC0E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5419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E8B1-F880-E924-42F1-1ED171043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6874E-3C9E-5AE4-B978-B1F9C239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879A-F3F7-4C80-BC08-8546E8B27CE8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C877AA-3E52-C9D6-8420-56BBD61C2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598C2-D21B-A667-0AF5-8DC95ACFD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7CD8-9141-49F3-89D1-1A2CC0BC0E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8656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427B36-7527-0D17-E439-885C85EC8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879A-F3F7-4C80-BC08-8546E8B27CE8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2DF16D-EE51-27B5-FB45-BB40B5379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707EB-0C14-A348-F56F-36D21ECC8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7CD8-9141-49F3-89D1-1A2CC0BC0E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59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586B-B1DB-8A1F-7176-5A0B70746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83B13-E480-B3A3-5C1D-C1E26E000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E8118D-F497-88A6-AAF1-A308CFBDC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034DA-90AF-8A0B-EEB2-DC0E70082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879A-F3F7-4C80-BC08-8546E8B27CE8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50868-FCFA-21D0-3157-A826980E7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E96948-9F0C-F11A-926E-7A5FCA4C7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7CD8-9141-49F3-89D1-1A2CC0BC0E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0145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36BE-CA68-D575-DCB8-2CE3AA287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652920-DE7C-F34A-FF1F-9E9DCC264C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356EB-6892-57BF-9A63-1F2D0C368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E2254-9931-622F-BE94-F95E79585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879A-F3F7-4C80-BC08-8546E8B27CE8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4E21E-0526-AFCB-F0F0-82FCD31DE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19914-9BB5-6BE2-E6F8-EE42A68EA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07CD8-9141-49F3-89D1-1A2CC0BC0E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9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542F81-2898-C0A4-811D-FDF9A2DE1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A9340-2B48-2ABC-79F3-6DB53E40B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B0EF0-76AC-BEDE-D9C5-0DF4402D63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9879A-F3F7-4C80-BC08-8546E8B27CE8}" type="datetimeFigureOut">
              <a:rPr lang="en-IN" smtClean="0"/>
              <a:t>14-08-2025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3348D-D195-868A-21EE-13E4454881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283F1-8A7E-6978-32E2-95DF0C26FF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07CD8-9141-49F3-89D1-1A2CC0BC0E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600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AC1"/>
            </a:gs>
            <a:gs pos="48000">
              <a:schemeClr val="accent1">
                <a:lumMod val="45000"/>
                <a:lumOff val="55000"/>
              </a:schemeClr>
            </a:gs>
            <a:gs pos="75000">
              <a:schemeClr val="accent1">
                <a:lumMod val="45000"/>
                <a:lumOff val="55000"/>
              </a:schemeClr>
            </a:gs>
            <a:gs pos="100000">
              <a:srgbClr val="FFEAC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E1E4DB-7CC4-6B7F-A49C-A3C5A31B69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2676" l="8594" r="95313">
                        <a14:foregroundMark x1="89530" y1="60488" x2="88965" y2="62207"/>
                        <a14:foregroundMark x1="91309" y1="55078" x2="90741" y2="56805"/>
                        <a14:foregroundMark x1="88965" y1="62207" x2="89395" y2="61909"/>
                        <a14:foregroundMark x1="92895" y1="62363" x2="87891" y2="71777"/>
                        <a14:foregroundMark x1="93476" y1="61270" x2="93283" y2="61633"/>
                        <a14:foregroundMark x1="93962" y1="60355" x2="93629" y2="60982"/>
                        <a14:foregroundMark x1="87891" y1="71777" x2="86035" y2="81152"/>
                        <a14:foregroundMark x1="86035" y1="81152" x2="90625" y2="79102"/>
                        <a14:foregroundMark x1="11426" y1="64355" x2="8594" y2="56738"/>
                        <a14:foregroundMark x1="8594" y1="56738" x2="10156" y2="52441"/>
                        <a14:foregroundMark x1="10449" y1="77637" x2="14453" y2="80762"/>
                        <a14:foregroundMark x1="16992" y1="84863" x2="21484" y2="87012"/>
                        <a14:foregroundMark x1="34407" y1="90441" x2="37109" y2="91016"/>
                        <a14:foregroundMark x1="29297" y1="89355" x2="31689" y2="89864"/>
                        <a14:foregroundMark x1="37109" y1="91016" x2="44336" y2="88965"/>
                        <a14:foregroundMark x1="44336" y1="88965" x2="33912" y2="91231"/>
                        <a14:foregroundMark x1="35254" y1="91699" x2="42285" y2="91895"/>
                        <a14:foregroundMark x1="42285" y1="91895" x2="43164" y2="91895"/>
                        <a14:foregroundMark x1="58691" y1="91895" x2="66602" y2="92871"/>
                        <a14:foregroundMark x1="66602" y1="92871" x2="73730" y2="92188"/>
                        <a14:foregroundMark x1="73730" y1="92188" x2="64551" y2="92871"/>
                        <a14:foregroundMark x1="64551" y1="92871" x2="72363" y2="91406"/>
                        <a14:foregroundMark x1="72363" y1="91406" x2="72363" y2="91406"/>
                        <a14:foregroundMark x1="38281" y1="92285" x2="40625" y2="92480"/>
                        <a14:foregroundMark x1="30469" y1="90527" x2="32129" y2="90820"/>
                        <a14:foregroundMark x1="90820" y1="70020" x2="94792" y2="68329"/>
                        <a14:foregroundMark x1="95313" y1="61035" x2="95313" y2="60156"/>
                        <a14:foregroundMark x1="94824" y1="68555" x2="94629" y2="67871"/>
                        <a14:foregroundMark x1="94238" y1="68066" x2="94336" y2="68066"/>
                        <a14:foregroundMark x1="73535" y1="10352" x2="65723" y2="9570"/>
                        <a14:foregroundMark x1="65723" y1="9570" x2="73242" y2="8887"/>
                        <a14:foregroundMark x1="73242" y1="8887" x2="61816" y2="9961"/>
                        <a14:foregroundMark x1="61816" y1="9961" x2="61816" y2="9961"/>
                        <a14:backgroundMark x1="31320" y1="91950" x2="33496" y2="91895"/>
                        <a14:backgroundMark x1="91504" y1="57617" x2="91309" y2="58301"/>
                        <a14:backgroundMark x1="93945" y1="58594" x2="99414" y2="56445"/>
                        <a14:backgroundMark x1="92383" y1="59180" x2="89258" y2="59570"/>
                        <a14:backgroundMark x1="91895" y1="60156" x2="92188" y2="60059"/>
                        <a14:backgroundMark x1="89844" y1="61035" x2="90820" y2="60645"/>
                        <a14:backgroundMark x1="91895" y1="60156" x2="90137" y2="61133"/>
                        <a14:backgroundMark x1="91602" y1="60352" x2="94531" y2="58594"/>
                        <a14:backgroundMark x1="95215" y1="68066" x2="94824" y2="683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25378" y="-721756"/>
            <a:ext cx="8301512" cy="8301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29AB46-182C-0DC8-1A14-2825B4BCC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241" y="1610543"/>
            <a:ext cx="5848599" cy="1193800"/>
          </a:xfrm>
        </p:spPr>
        <p:txBody>
          <a:bodyPr>
            <a:normAutofit/>
          </a:bodyPr>
          <a:lstStyle/>
          <a:p>
            <a:r>
              <a:rPr lang="en-IN" sz="8000" b="1" dirty="0">
                <a:ln w="12700">
                  <a:solidFill>
                    <a:srgbClr val="002060"/>
                  </a:solidFill>
                  <a:prstDash val="solid"/>
                </a:ln>
                <a:solidFill>
                  <a:srgbClr val="FFCC66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lgerian" panose="04020705040A02060702" pitchFamily="82" charset="0"/>
              </a:rPr>
              <a:t>Lore Trail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29A7CE-70EA-95F6-BBCC-42F77CC2B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350" y="3225777"/>
            <a:ext cx="5382379" cy="165576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 digital library of global folklore, myths, and traditions.</a:t>
            </a:r>
            <a:endParaRPr lang="en-IN" sz="3600" b="1" dirty="0">
              <a:solidFill>
                <a:srgbClr val="002060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DFB795-E799-E371-E312-F5C9BF3C7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238" y1="51172" x2="51270" y2="53125"/>
                        <a14:foregroundMark x1="51270" y1="53125" x2="47754" y2="60645"/>
                        <a14:foregroundMark x1="47754" y1="60645" x2="54688" y2="62012"/>
                        <a14:foregroundMark x1="54688" y1="62012" x2="42871" y2="63672"/>
                        <a14:foregroundMark x1="53809" y1="49219" x2="53809" y2="55078"/>
                        <a14:foregroundMark x1="58301" y1="62598" x2="62109" y2="55566"/>
                        <a14:foregroundMark x1="62109" y1="55566" x2="60645" y2="57520"/>
                        <a14:foregroundMark x1="45996" y1="63672" x2="53906" y2="63086"/>
                        <a14:foregroundMark x1="53906" y1="63086" x2="48633" y2="63965"/>
                      </a14:backgroundRemoval>
                    </a14:imgEffect>
                  </a14:imgLayer>
                </a14:imgProps>
              </a:ext>
            </a:extLst>
          </a:blip>
          <a:srcRect l="33499" t="34074" r="33908" b="35185"/>
          <a:stretch>
            <a:fillRect/>
          </a:stretch>
        </p:blipFill>
        <p:spPr>
          <a:xfrm>
            <a:off x="-8788401" y="6172200"/>
            <a:ext cx="2235201" cy="2108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F26FE2-401E-4DF7-E42C-3FA5C5175B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7" b="92676" l="8594" r="95313">
                        <a14:foregroundMark x1="89530" y1="60488" x2="88965" y2="62207"/>
                        <a14:foregroundMark x1="91309" y1="55078" x2="90741" y2="56805"/>
                        <a14:foregroundMark x1="88965" y1="62207" x2="89395" y2="61909"/>
                        <a14:foregroundMark x1="92895" y1="62363" x2="87891" y2="71777"/>
                        <a14:foregroundMark x1="93476" y1="61270" x2="93283" y2="61633"/>
                        <a14:foregroundMark x1="93962" y1="60355" x2="93629" y2="60982"/>
                        <a14:foregroundMark x1="87891" y1="71777" x2="86035" y2="81152"/>
                        <a14:foregroundMark x1="86035" y1="81152" x2="90625" y2="79102"/>
                        <a14:foregroundMark x1="11426" y1="64355" x2="8594" y2="56738"/>
                        <a14:foregroundMark x1="8594" y1="56738" x2="10156" y2="52441"/>
                        <a14:foregroundMark x1="10449" y1="77637" x2="14453" y2="80762"/>
                        <a14:foregroundMark x1="16992" y1="84863" x2="21484" y2="87012"/>
                        <a14:foregroundMark x1="34407" y1="90441" x2="37109" y2="91016"/>
                        <a14:foregroundMark x1="29297" y1="89355" x2="31689" y2="89864"/>
                        <a14:foregroundMark x1="37109" y1="91016" x2="44336" y2="88965"/>
                        <a14:foregroundMark x1="44336" y1="88965" x2="33912" y2="91231"/>
                        <a14:foregroundMark x1="35254" y1="91699" x2="42285" y2="91895"/>
                        <a14:foregroundMark x1="42285" y1="91895" x2="43164" y2="91895"/>
                        <a14:foregroundMark x1="58691" y1="91895" x2="66602" y2="92871"/>
                        <a14:foregroundMark x1="66602" y1="92871" x2="73730" y2="92188"/>
                        <a14:foregroundMark x1="73730" y1="92188" x2="64551" y2="92871"/>
                        <a14:foregroundMark x1="64551" y1="92871" x2="72363" y2="91406"/>
                        <a14:foregroundMark x1="72363" y1="91406" x2="72363" y2="91406"/>
                        <a14:foregroundMark x1="38281" y1="92285" x2="40625" y2="92480"/>
                        <a14:foregroundMark x1="30469" y1="90527" x2="32129" y2="90820"/>
                        <a14:foregroundMark x1="90820" y1="70020" x2="94792" y2="68329"/>
                        <a14:foregroundMark x1="95313" y1="61035" x2="95313" y2="60156"/>
                        <a14:foregroundMark x1="94824" y1="68555" x2="94629" y2="67871"/>
                        <a14:foregroundMark x1="94238" y1="68066" x2="94336" y2="68066"/>
                        <a14:foregroundMark x1="73535" y1="10352" x2="65723" y2="9570"/>
                        <a14:foregroundMark x1="65723" y1="9570" x2="73242" y2="8887"/>
                        <a14:foregroundMark x1="73242" y1="8887" x2="61816" y2="9961"/>
                        <a14:foregroundMark x1="61816" y1="9961" x2="61816" y2="9961"/>
                        <a14:backgroundMark x1="31320" y1="91950" x2="33496" y2="91895"/>
                        <a14:backgroundMark x1="91504" y1="57617" x2="91309" y2="58301"/>
                        <a14:backgroundMark x1="93945" y1="58594" x2="99414" y2="56445"/>
                        <a14:backgroundMark x1="92383" y1="59180" x2="89258" y2="59570"/>
                        <a14:backgroundMark x1="91895" y1="60156" x2="92188" y2="60059"/>
                        <a14:backgroundMark x1="89844" y1="61035" x2="90820" y2="60645"/>
                        <a14:backgroundMark x1="91895" y1="60156" x2="90137" y2="61133"/>
                        <a14:backgroundMark x1="91602" y1="60352" x2="94531" y2="58594"/>
                        <a14:backgroundMark x1="95215" y1="68066" x2="94824" y2="683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300200" y="-4318000"/>
            <a:ext cx="6858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CD1ECD-BA00-E1F6-8F43-279515C197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434" b="96777" l="37109" r="63770">
                        <a14:foregroundMark x1="37500" y1="82910" x2="37207" y2="74707"/>
                        <a14:foregroundMark x1="37207" y1="74707" x2="37988" y2="83105"/>
                        <a14:foregroundMark x1="38672" y1="95313" x2="49316" y2="97461"/>
                        <a14:foregroundMark x1="49316" y1="97461" x2="57715" y2="96777"/>
                        <a14:foregroundMark x1="57715" y1="96777" x2="39648" y2="95996"/>
                      </a14:backgroundRemoval>
                    </a14:imgEffect>
                  </a14:imgLayer>
                </a14:imgProps>
              </a:ext>
            </a:extLst>
          </a:blip>
          <a:srcRect l="34098" t="66366" r="32786" b="1439"/>
          <a:stretch>
            <a:fillRect/>
          </a:stretch>
        </p:blipFill>
        <p:spPr>
          <a:xfrm>
            <a:off x="-6444641" y="369575"/>
            <a:ext cx="4465082" cy="4340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37A8AF-BAD7-4EA4-01E4-C8D4B9849F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17" b="96680" l="3223" r="30176">
                        <a14:foregroundMark x1="9375" y1="71289" x2="24805" y2="69824"/>
                        <a14:foregroundMark x1="24805" y1="69824" x2="30273" y2="75488"/>
                        <a14:foregroundMark x1="30273" y1="75488" x2="30273" y2="76660"/>
                        <a14:foregroundMark x1="18848" y1="70215" x2="25098" y2="70117"/>
                      </a14:backgroundRemoval>
                    </a14:imgEffect>
                  </a14:imgLayer>
                </a14:imgProps>
              </a:ext>
            </a:extLst>
          </a:blip>
          <a:srcRect t="67805" r="66883"/>
          <a:stretch>
            <a:fillRect/>
          </a:stretch>
        </p:blipFill>
        <p:spPr>
          <a:xfrm>
            <a:off x="-6426200" y="7844979"/>
            <a:ext cx="2271132" cy="2207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1189C6-8E56-E126-4CCF-B22B5E86D4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133" b="63477" l="70020" r="97266">
                        <a14:foregroundMark x1="83887" y1="61914" x2="92676" y2="62891"/>
                        <a14:foregroundMark x1="92676" y1="62891" x2="97266" y2="56445"/>
                        <a14:foregroundMark x1="97266" y1="56445" x2="96680" y2="52539"/>
                        <a14:foregroundMark x1="84863" y1="62793" x2="92480" y2="62988"/>
                        <a14:foregroundMark x1="92480" y1="62988" x2="85742" y2="63477"/>
                      </a14:backgroundRemoval>
                    </a14:imgEffect>
                  </a14:imgLayer>
                </a14:imgProps>
              </a:ext>
            </a:extLst>
          </a:blip>
          <a:srcRect l="66883" t="32959" b="34846"/>
          <a:stretch>
            <a:fillRect/>
          </a:stretch>
        </p:blipFill>
        <p:spPr>
          <a:xfrm>
            <a:off x="-10317176" y="8337708"/>
            <a:ext cx="2271132" cy="2207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355CEA-6F0E-D0CE-118B-12629530CB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35" b="64063" l="3418" r="31445">
                        <a14:foregroundMark x1="24414" y1="36426" x2="17578" y2="36035"/>
                      </a14:backgroundRemoval>
                    </a14:imgEffect>
                  </a14:imgLayer>
                </a14:imgProps>
              </a:ext>
            </a:extLst>
          </a:blip>
          <a:srcRect t="32789" r="65059" b="32396"/>
          <a:stretch>
            <a:fillRect/>
          </a:stretch>
        </p:blipFill>
        <p:spPr>
          <a:xfrm>
            <a:off x="-11971066" y="6270115"/>
            <a:ext cx="2396247" cy="2387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9AB291-3A2A-F6B5-C2D9-3493B93ADD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30" b="29969" l="70866" r="96763">
                        <a14:foregroundMark x1="70801" y1="27344" x2="71387" y2="17188"/>
                        <a14:foregroundMark x1="71387" y1="17188" x2="75977" y2="9375"/>
                        <a14:foregroundMark x1="75977" y1="9375" x2="71191" y2="15918"/>
                        <a14:foregroundMark x1="71191" y1="15918" x2="71387" y2="21289"/>
                        <a14:foregroundMark x1="94238" y1="8789" x2="95410" y2="6934"/>
                        <a14:foregroundMark x1="90820" y1="7715" x2="90527" y2="7031"/>
                        <a14:foregroundMark x1="86914" y1="10938" x2="87207" y2="9082"/>
                      </a14:backgroundRemoval>
                    </a14:imgEffect>
                  </a14:imgLayer>
                </a14:imgProps>
              </a:ext>
            </a:extLst>
          </a:blip>
          <a:srcRect l="67629" b="66701"/>
          <a:stretch>
            <a:fillRect/>
          </a:stretch>
        </p:blipFill>
        <p:spPr>
          <a:xfrm>
            <a:off x="-9618361" y="4115991"/>
            <a:ext cx="2220002" cy="22836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0C49F7-1EC6-2837-E87F-1EE3D76FB4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90" b="30469" l="37012" r="63672">
                        <a14:foregroundMark x1="42871" y1="15234" x2="36328" y2="11621"/>
                        <a14:foregroundMark x1="36328" y1="11621" x2="41211" y2="6348"/>
                        <a14:foregroundMark x1="41211" y1="6348" x2="47656" y2="3320"/>
                        <a14:foregroundMark x1="47656" y1="3320" x2="55957" y2="6250"/>
                        <a14:foregroundMark x1="55957" y1="6250" x2="62109" y2="11035"/>
                        <a14:foregroundMark x1="62109" y1="11035" x2="62402" y2="26855"/>
                        <a14:foregroundMark x1="62402" y1="26855" x2="55078" y2="31348"/>
                        <a14:foregroundMark x1="55078" y1="31348" x2="38574" y2="29785"/>
                        <a14:foregroundMark x1="38574" y1="29785" x2="36133" y2="22754"/>
                        <a14:foregroundMark x1="36133" y1="22754" x2="38574" y2="14941"/>
                        <a14:foregroundMark x1="38574" y1="14941" x2="37207" y2="13086"/>
                        <a14:foregroundMark x1="44434" y1="6934" x2="43164" y2="4590"/>
                        <a14:foregroundMark x1="36816" y1="25977" x2="47754" y2="29785"/>
                        <a14:foregroundMark x1="47754" y1="29785" x2="38965" y2="29199"/>
                        <a14:foregroundMark x1="38965" y1="29199" x2="37012" y2="28125"/>
                        <a14:foregroundMark x1="55859" y1="13281" x2="56641" y2="16406"/>
                        <a14:foregroundMark x1="56641" y1="16406" x2="56934" y2="15430"/>
                        <a14:foregroundMark x1="56934" y1="15430" x2="59766" y2="17676"/>
                        <a14:foregroundMark x1="60156" y1="12305" x2="58789" y2="12305"/>
                        <a14:foregroundMark x1="58887" y1="14160" x2="60059" y2="13477"/>
                        <a14:foregroundMark x1="60059" y1="13477" x2="60059" y2="13477"/>
                        <a14:foregroundMark x1="50879" y1="9863" x2="41895" y2="14746"/>
                        <a14:foregroundMark x1="41895" y1="14746" x2="48145" y2="9277"/>
                        <a14:foregroundMark x1="48145" y1="9277" x2="46387" y2="16895"/>
                        <a14:foregroundMark x1="46387" y1="16895" x2="46094" y2="14453"/>
                        <a14:foregroundMark x1="50098" y1="30273" x2="42773" y2="30469"/>
                        <a14:foregroundMark x1="42773" y1="30469" x2="49609" y2="29980"/>
                        <a14:foregroundMark x1="62695" y1="27832" x2="62793" y2="20313"/>
                        <a14:foregroundMark x1="62793" y1="20313" x2="62988" y2="23535"/>
                        <a14:foregroundMark x1="61914" y1="23438" x2="61914" y2="23438"/>
                        <a14:foregroundMark x1="63281" y1="25586" x2="63672" y2="23242"/>
                      </a14:backgroundRemoval>
                    </a14:imgEffect>
                  </a14:imgLayer>
                </a14:imgProps>
              </a:ext>
            </a:extLst>
          </a:blip>
          <a:srcRect l="34228" t="3033" r="34715" b="68183"/>
          <a:stretch>
            <a:fillRect/>
          </a:stretch>
        </p:blipFill>
        <p:spPr>
          <a:xfrm>
            <a:off x="-5178538" y="4258239"/>
            <a:ext cx="4465082" cy="41382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2D1665-CDBE-AF17-A6F2-F28D463978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82" b="31334" l="3333" r="30000">
                        <a14:foregroundMark x1="3320" y1="14160" x2="3711" y2="12012"/>
                        <a14:backgroundMark x1="9668" y1="22559" x2="18555" y2="23535"/>
                        <a14:backgroundMark x1="15430" y1="19629" x2="8301" y2="22559"/>
                        <a14:backgroundMark x1="8301" y1="22559" x2="8496" y2="23438"/>
                        <a14:backgroundMark x1="8496" y1="23438" x2="10449" y2="19727"/>
                        <a14:backgroundMark x1="4688" y1="19824" x2="5664" y2="21094"/>
                        <a14:backgroundMark x1="5176" y1="20605" x2="7520" y2="21484"/>
                        <a14:backgroundMark x1="7520" y1="21484" x2="5078" y2="19141"/>
                        <a14:backgroundMark x1="7422" y1="21387" x2="8984" y2="23242"/>
                        <a14:backgroundMark x1="8984" y1="23242" x2="8984" y2="23242"/>
                      </a14:backgroundRemoval>
                    </a14:imgEffect>
                  </a14:imgLayer>
                </a14:imgProps>
              </a:ext>
            </a:extLst>
          </a:blip>
          <a:srcRect r="66667" b="65185"/>
          <a:stretch>
            <a:fillRect/>
          </a:stretch>
        </p:blipFill>
        <p:spPr>
          <a:xfrm>
            <a:off x="-5929350" y="-3984884"/>
            <a:ext cx="4074329" cy="42554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4332E6-9989-487F-56F4-406C3F486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238" y1="51172" x2="51270" y2="53125"/>
                        <a14:foregroundMark x1="51270" y1="53125" x2="47754" y2="60645"/>
                        <a14:foregroundMark x1="47754" y1="60645" x2="54688" y2="62012"/>
                        <a14:foregroundMark x1="54688" y1="62012" x2="42871" y2="63672"/>
                        <a14:foregroundMark x1="53809" y1="49219" x2="53809" y2="55078"/>
                        <a14:foregroundMark x1="58301" y1="62598" x2="62109" y2="55566"/>
                        <a14:foregroundMark x1="62109" y1="55566" x2="60645" y2="57520"/>
                        <a14:foregroundMark x1="45996" y1="63672" x2="53906" y2="63086"/>
                        <a14:foregroundMark x1="53906" y1="63086" x2="48633" y2="63965"/>
                      </a14:backgroundRemoval>
                    </a14:imgEffect>
                  </a14:imgLayer>
                </a14:imgProps>
              </a:ext>
            </a:extLst>
          </a:blip>
          <a:srcRect l="33499" t="34074" r="33908" b="35185"/>
          <a:stretch>
            <a:fillRect/>
          </a:stretch>
        </p:blipFill>
        <p:spPr>
          <a:xfrm>
            <a:off x="15067536" y="6625715"/>
            <a:ext cx="2235201" cy="2108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65AF75-C950-2160-CC0F-39A8E3EBC7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434" b="96777" l="37109" r="63770">
                        <a14:foregroundMark x1="37500" y1="82910" x2="37207" y2="74707"/>
                        <a14:foregroundMark x1="37207" y1="74707" x2="37988" y2="83105"/>
                        <a14:foregroundMark x1="38672" y1="95313" x2="49316" y2="97461"/>
                        <a14:foregroundMark x1="49316" y1="97461" x2="57715" y2="96777"/>
                        <a14:foregroundMark x1="57715" y1="96777" x2="39648" y2="95996"/>
                      </a14:backgroundRemoval>
                    </a14:imgEffect>
                  </a14:imgLayer>
                </a14:imgProps>
              </a:ext>
            </a:extLst>
          </a:blip>
          <a:srcRect l="34098" t="66366" r="32786" b="1439"/>
          <a:stretch>
            <a:fillRect/>
          </a:stretch>
        </p:blipFill>
        <p:spPr>
          <a:xfrm>
            <a:off x="29466647" y="3504130"/>
            <a:ext cx="2271132" cy="22079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905CEF-0C60-19BD-5E0D-21DCB06089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117" b="96680" l="3223" r="30176">
                        <a14:foregroundMark x1="9375" y1="71289" x2="24805" y2="69824"/>
                        <a14:foregroundMark x1="24805" y1="69824" x2="30273" y2="75488"/>
                        <a14:foregroundMark x1="30273" y1="75488" x2="30273" y2="76660"/>
                        <a14:foregroundMark x1="18848" y1="70215" x2="25098" y2="70117"/>
                      </a14:backgroundRemoval>
                    </a14:imgEffect>
                  </a14:imgLayer>
                </a14:imgProps>
              </a:ext>
            </a:extLst>
          </a:blip>
          <a:srcRect t="67805" r="66883"/>
          <a:stretch>
            <a:fillRect/>
          </a:stretch>
        </p:blipFill>
        <p:spPr>
          <a:xfrm>
            <a:off x="26318028" y="3504130"/>
            <a:ext cx="2271132" cy="22079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5D5DF3-13B7-2497-0BBB-53D1B08F48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133" b="63477" l="70020" r="97266">
                        <a14:foregroundMark x1="83887" y1="61914" x2="92676" y2="62891"/>
                        <a14:foregroundMark x1="92676" y1="62891" x2="97266" y2="56445"/>
                        <a14:foregroundMark x1="97266" y1="56445" x2="96680" y2="52539"/>
                        <a14:foregroundMark x1="84863" y1="62793" x2="92480" y2="62988"/>
                        <a14:foregroundMark x1="92480" y1="62988" x2="85742" y2="63477"/>
                      </a14:backgroundRemoval>
                    </a14:imgEffect>
                  </a14:imgLayer>
                </a14:imgProps>
              </a:ext>
            </a:extLst>
          </a:blip>
          <a:srcRect l="66883" t="32959" b="34846"/>
          <a:stretch>
            <a:fillRect/>
          </a:stretch>
        </p:blipFill>
        <p:spPr>
          <a:xfrm>
            <a:off x="22427052" y="3996859"/>
            <a:ext cx="2271132" cy="22079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938427-69A1-1175-4600-824E611454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35" b="64063" l="3418" r="31445">
                        <a14:foregroundMark x1="24414" y1="36426" x2="17578" y2="36035"/>
                      </a14:backgroundRemoval>
                    </a14:imgEffect>
                  </a14:imgLayer>
                </a14:imgProps>
              </a:ext>
            </a:extLst>
          </a:blip>
          <a:srcRect t="32789" r="65059" b="32396"/>
          <a:stretch>
            <a:fillRect/>
          </a:stretch>
        </p:blipFill>
        <p:spPr>
          <a:xfrm>
            <a:off x="20773162" y="1929266"/>
            <a:ext cx="2396247" cy="2387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4A8D41-C360-6CC0-3DE6-2C5A9772F1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30" b="29969" l="70866" r="96763">
                        <a14:foregroundMark x1="70801" y1="27344" x2="71387" y2="17188"/>
                        <a14:foregroundMark x1="71387" y1="17188" x2="75977" y2="9375"/>
                        <a14:foregroundMark x1="75977" y1="9375" x2="71191" y2="15918"/>
                        <a14:foregroundMark x1="71191" y1="15918" x2="71387" y2="21289"/>
                        <a14:foregroundMark x1="94238" y1="8789" x2="95410" y2="6934"/>
                        <a14:foregroundMark x1="90820" y1="7715" x2="90527" y2="7031"/>
                        <a14:foregroundMark x1="86914" y1="10938" x2="87207" y2="9082"/>
                      </a14:backgroundRemoval>
                    </a14:imgEffect>
                  </a14:imgLayer>
                </a14:imgProps>
              </a:ext>
            </a:extLst>
          </a:blip>
          <a:srcRect l="67629" b="66701"/>
          <a:stretch>
            <a:fillRect/>
          </a:stretch>
        </p:blipFill>
        <p:spPr>
          <a:xfrm>
            <a:off x="17637293" y="5030391"/>
            <a:ext cx="2220002" cy="22836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6368D7-D111-62E9-4E86-13F4842D96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90" b="30469" l="37012" r="63672">
                        <a14:foregroundMark x1="42871" y1="15234" x2="36328" y2="11621"/>
                        <a14:foregroundMark x1="36328" y1="11621" x2="41211" y2="6348"/>
                        <a14:foregroundMark x1="41211" y1="6348" x2="47656" y2="3320"/>
                        <a14:foregroundMark x1="47656" y1="3320" x2="55957" y2="6250"/>
                        <a14:foregroundMark x1="55957" y1="6250" x2="62109" y2="11035"/>
                        <a14:foregroundMark x1="62109" y1="11035" x2="62402" y2="26855"/>
                        <a14:foregroundMark x1="62402" y1="26855" x2="55078" y2="31348"/>
                        <a14:foregroundMark x1="55078" y1="31348" x2="38574" y2="29785"/>
                        <a14:foregroundMark x1="38574" y1="29785" x2="36133" y2="22754"/>
                        <a14:foregroundMark x1="36133" y1="22754" x2="38574" y2="14941"/>
                        <a14:foregroundMark x1="38574" y1="14941" x2="37207" y2="13086"/>
                        <a14:foregroundMark x1="44434" y1="6934" x2="43164" y2="4590"/>
                        <a14:foregroundMark x1="36816" y1="25977" x2="47754" y2="29785"/>
                        <a14:foregroundMark x1="47754" y1="29785" x2="38965" y2="29199"/>
                        <a14:foregroundMark x1="38965" y1="29199" x2="37012" y2="28125"/>
                        <a14:foregroundMark x1="55859" y1="13281" x2="56641" y2="16406"/>
                        <a14:foregroundMark x1="56641" y1="16406" x2="56934" y2="15430"/>
                        <a14:foregroundMark x1="56934" y1="15430" x2="59766" y2="17676"/>
                        <a14:foregroundMark x1="60156" y1="12305" x2="58789" y2="12305"/>
                        <a14:foregroundMark x1="58887" y1="14160" x2="60059" y2="13477"/>
                        <a14:foregroundMark x1="60059" y1="13477" x2="60059" y2="13477"/>
                        <a14:foregroundMark x1="50879" y1="9863" x2="41895" y2="14746"/>
                        <a14:foregroundMark x1="41895" y1="14746" x2="48145" y2="9277"/>
                        <a14:foregroundMark x1="48145" y1="9277" x2="46387" y2="16895"/>
                        <a14:foregroundMark x1="46387" y1="16895" x2="46094" y2="14453"/>
                        <a14:foregroundMark x1="50098" y1="30273" x2="42773" y2="30469"/>
                        <a14:foregroundMark x1="42773" y1="30469" x2="49609" y2="29980"/>
                        <a14:foregroundMark x1="62695" y1="27832" x2="62793" y2="20313"/>
                        <a14:foregroundMark x1="62793" y1="20313" x2="62988" y2="23535"/>
                        <a14:foregroundMark x1="61914" y1="23438" x2="61914" y2="23438"/>
                        <a14:foregroundMark x1="63281" y1="25586" x2="63672" y2="23242"/>
                      </a14:backgroundRemoval>
                    </a14:imgEffect>
                  </a14:imgLayer>
                </a14:imgProps>
              </a:ext>
            </a:extLst>
          </a:blip>
          <a:srcRect l="34228" t="3033" r="34715" b="68183"/>
          <a:stretch>
            <a:fillRect/>
          </a:stretch>
        </p:blipFill>
        <p:spPr>
          <a:xfrm>
            <a:off x="28781828" y="1530171"/>
            <a:ext cx="2129883" cy="19739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DDDED3D-49A9-762C-12C4-337F041353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82" b="31334" l="3333" r="30000">
                        <a14:foregroundMark x1="3320" y1="14160" x2="3711" y2="12012"/>
                        <a14:backgroundMark x1="9668" y1="22559" x2="18555" y2="23535"/>
                        <a14:backgroundMark x1="15430" y1="19629" x2="8301" y2="22559"/>
                        <a14:backgroundMark x1="8301" y1="22559" x2="8496" y2="23438"/>
                        <a14:backgroundMark x1="8496" y1="23438" x2="10449" y2="19727"/>
                        <a14:backgroundMark x1="4688" y1="19824" x2="5664" y2="21094"/>
                        <a14:backgroundMark x1="5176" y1="20605" x2="7520" y2="21484"/>
                        <a14:backgroundMark x1="7520" y1="21484" x2="5078" y2="19141"/>
                        <a14:backgroundMark x1="7422" y1="21387" x2="8984" y2="23242"/>
                        <a14:backgroundMark x1="8984" y1="23242" x2="8984" y2="23242"/>
                      </a14:backgroundRemoval>
                    </a14:imgEffect>
                  </a14:imgLayer>
                </a14:imgProps>
              </a:ext>
            </a:extLst>
          </a:blip>
          <a:srcRect r="66667" b="65185"/>
          <a:stretch>
            <a:fillRect/>
          </a:stretch>
        </p:blipFill>
        <p:spPr>
          <a:xfrm>
            <a:off x="26343428" y="586751"/>
            <a:ext cx="22860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1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4F4AA-A5E0-3C3F-F918-C0EE1DD6B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Baskerville Old Face" panose="02020602080505020303" pitchFamily="18" charset="0"/>
              </a:rPr>
              <a:t>WIREFRAME &amp;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50849-5ED5-F275-7E10-37CF64210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Sketches. Wireframes.</a:t>
            </a:r>
          </a:p>
        </p:txBody>
      </p:sp>
    </p:spTree>
    <p:extLst>
      <p:ext uri="{BB962C8B-B14F-4D97-AF65-F5344CB8AC3E}">
        <p14:creationId xmlns:p14="http://schemas.microsoft.com/office/powerpoint/2010/main" val="46558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53377-75C1-BE57-59BB-046D062C0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19AB291-3A2A-F6B5-C2D9-3493B93AD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0" b="29969" l="70866" r="96763">
                        <a14:foregroundMark x1="70801" y1="27344" x2="71387" y2="17188"/>
                        <a14:foregroundMark x1="71387" y1="17188" x2="75977" y2="9375"/>
                        <a14:foregroundMark x1="75977" y1="9375" x2="71191" y2="15918"/>
                        <a14:foregroundMark x1="71191" y1="15918" x2="71387" y2="21289"/>
                        <a14:foregroundMark x1="94238" y1="8789" x2="95410" y2="6934"/>
                        <a14:foregroundMark x1="90820" y1="7715" x2="90527" y2="7031"/>
                        <a14:foregroundMark x1="86914" y1="10938" x2="87207" y2="9082"/>
                      </a14:backgroundRemoval>
                    </a14:imgEffect>
                  </a14:imgLayer>
                </a14:imgProps>
              </a:ext>
            </a:extLst>
          </a:blip>
          <a:srcRect l="67629" b="66701"/>
          <a:stretch>
            <a:fillRect/>
          </a:stretch>
        </p:blipFill>
        <p:spPr>
          <a:xfrm>
            <a:off x="182313" y="155256"/>
            <a:ext cx="2103688" cy="2163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D29A2E-4CAE-9A3B-579E-9E1CF968E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687" y="2717038"/>
            <a:ext cx="2647729" cy="36524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29E209-5DD6-2DB5-624B-5275E125E5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478" y="2717038"/>
            <a:ext cx="2647729" cy="36524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7BC8DB-4890-B444-D036-9A2C38BF1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031" y="2717038"/>
            <a:ext cx="2647729" cy="36524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23C528-ADEC-3844-48F6-0F093044E7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84" y="2717038"/>
            <a:ext cx="2647729" cy="3652466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9139055-5556-9AE5-1C62-791DFD55ADE1}"/>
              </a:ext>
            </a:extLst>
          </p:cNvPr>
          <p:cNvSpPr txBox="1">
            <a:spLocks/>
          </p:cNvSpPr>
          <p:nvPr/>
        </p:nvSpPr>
        <p:spPr>
          <a:xfrm>
            <a:off x="2065689" y="691696"/>
            <a:ext cx="85255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latin typeface="Baskerville Old Face" panose="02020602080505020303" pitchFamily="18" charset="0"/>
              </a:rPr>
              <a:t>WIREFRAME &amp; PROTOTYPING</a:t>
            </a:r>
          </a:p>
        </p:txBody>
      </p:sp>
    </p:spTree>
    <p:extLst>
      <p:ext uri="{BB962C8B-B14F-4D97-AF65-F5344CB8AC3E}">
        <p14:creationId xmlns:p14="http://schemas.microsoft.com/office/powerpoint/2010/main" val="2741700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B3C33-43AC-C485-4F26-4F845C98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1E8C1-0239-E3AB-6A4D-B034611DB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Problem Definition &amp; Research (5 Marks)</a:t>
            </a:r>
          </a:p>
          <a:p>
            <a:r>
              <a:rPr lang="en-US" dirty="0"/>
              <a:t>Compulsory:</a:t>
            </a:r>
          </a:p>
          <a:p>
            <a:r>
              <a:rPr lang="en-US" dirty="0"/>
              <a:t>● Problem Statement: What is the issue you're solving?</a:t>
            </a:r>
          </a:p>
          <a:p>
            <a:r>
              <a:rPr lang="en-US" dirty="0"/>
              <a:t>● Background: Why is this problem important?</a:t>
            </a:r>
          </a:p>
          <a:p>
            <a:r>
              <a:rPr lang="en-US" dirty="0"/>
              <a:t>● User Persona (at least 1)</a:t>
            </a:r>
          </a:p>
          <a:p>
            <a:r>
              <a:rPr lang="en-US" dirty="0"/>
              <a:t>Optional (but HIGHLY RECOMMENDED):</a:t>
            </a:r>
          </a:p>
          <a:p>
            <a:r>
              <a:rPr lang="en-US" dirty="0"/>
              <a:t>● Survey or interview insights</a:t>
            </a:r>
          </a:p>
          <a:p>
            <a:r>
              <a:rPr lang="en-US" dirty="0"/>
              <a:t>● Key pain points or trends from research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3959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1D9E9-2A3C-CFF5-81EB-9AAE1CE4F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2A087-0EC7-DF8A-7025-CE668A31D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 UX Process &amp; Information Architecture (10 Marks)</a:t>
            </a:r>
          </a:p>
          <a:p>
            <a:r>
              <a:rPr lang="en-US" dirty="0"/>
              <a:t>Must Include:</a:t>
            </a:r>
          </a:p>
          <a:p>
            <a:r>
              <a:rPr lang="en-US" dirty="0"/>
              <a:t>● User Flow diagrams</a:t>
            </a:r>
          </a:p>
          <a:p>
            <a:r>
              <a:rPr lang="en-US" dirty="0"/>
              <a:t>(How does the user navigate through your product?)</a:t>
            </a:r>
          </a:p>
          <a:p>
            <a:r>
              <a:rPr lang="en-US" dirty="0"/>
              <a:t>● Show at least one major flow end-to-end (login &gt; use feature &gt; logout)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1561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E5861-84BD-C8CA-181D-917DB23C9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81611-E24F-8BF4-B511-7008B6C1F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3. Wireframing &amp; Prototyping (15 Marks)</a:t>
            </a:r>
          </a:p>
          <a:p>
            <a:r>
              <a:rPr lang="en-IN" dirty="0"/>
              <a:t>Low-Fidelity Wireframes (5 marks):</a:t>
            </a:r>
          </a:p>
          <a:p>
            <a:r>
              <a:rPr lang="en-IN" dirty="0"/>
              <a:t>● Sketches or basic grayscale wireframes</a:t>
            </a:r>
          </a:p>
          <a:p>
            <a:r>
              <a:rPr lang="en-IN" dirty="0"/>
              <a:t>● Can be hand-drawn or digital</a:t>
            </a:r>
          </a:p>
          <a:p>
            <a:r>
              <a:rPr lang="en-IN" dirty="0"/>
              <a:t>High-Fidelity Wireframes (5 marks):</a:t>
            </a:r>
          </a:p>
          <a:p>
            <a:r>
              <a:rPr lang="en-IN" dirty="0"/>
              <a:t>● Clean, </a:t>
            </a:r>
            <a:r>
              <a:rPr lang="en-IN" dirty="0" err="1"/>
              <a:t>colored</a:t>
            </a:r>
            <a:r>
              <a:rPr lang="en-IN" dirty="0"/>
              <a:t> UI screens in Figma</a:t>
            </a:r>
          </a:p>
          <a:p>
            <a:r>
              <a:rPr lang="en-IN" dirty="0"/>
              <a:t>● Include at least 6–10 key screens (Web / App)</a:t>
            </a:r>
          </a:p>
          <a:p>
            <a:r>
              <a:rPr lang="en-IN" dirty="0"/>
              <a:t>Clickable Prototype (5 marks):</a:t>
            </a:r>
          </a:p>
          <a:p>
            <a:r>
              <a:rPr lang="en-IN" dirty="0"/>
              <a:t>● Interactive links between screens</a:t>
            </a:r>
          </a:p>
          <a:p>
            <a:r>
              <a:rPr lang="en-IN" dirty="0"/>
              <a:t>● Cover core flows (like login → main page → action → confirmation)</a:t>
            </a:r>
          </a:p>
        </p:txBody>
      </p:sp>
    </p:spTree>
    <p:extLst>
      <p:ext uri="{BB962C8B-B14F-4D97-AF65-F5344CB8AC3E}">
        <p14:creationId xmlns:p14="http://schemas.microsoft.com/office/powerpoint/2010/main" val="1388117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CCB3F-7ACF-6D0D-1BBC-1DE6A8048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79BB1-6F02-0783-F89B-91AC484E7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4. UI Design &amp; Visual Consistency (10 Marks)</a:t>
            </a:r>
          </a:p>
          <a:p>
            <a:r>
              <a:rPr lang="en-IN" dirty="0"/>
              <a:t>Must Include:</a:t>
            </a:r>
          </a:p>
          <a:p>
            <a:r>
              <a:rPr lang="en-IN" dirty="0"/>
              <a:t>● Design system: colors, typography, spacing, buttons, cards</a:t>
            </a:r>
          </a:p>
          <a:p>
            <a:r>
              <a:rPr lang="en-IN" dirty="0"/>
              <a:t>● Proper use of contrast and hierarchy</a:t>
            </a:r>
          </a:p>
          <a:p>
            <a:r>
              <a:rPr lang="en-IN" dirty="0"/>
              <a:t>● Consistent layout and responsive design</a:t>
            </a:r>
          </a:p>
          <a:p>
            <a:r>
              <a:rPr lang="en-IN" dirty="0"/>
              <a:t>● Visual balance and intuitive icons/images</a:t>
            </a:r>
          </a:p>
          <a:p>
            <a:r>
              <a:rPr lang="en-IN" dirty="0"/>
              <a:t>Bonus Tips:</a:t>
            </a:r>
          </a:p>
          <a:p>
            <a:r>
              <a:rPr lang="en-IN" dirty="0"/>
              <a:t>● Don’t go overboard with color</a:t>
            </a:r>
          </a:p>
          <a:p>
            <a:r>
              <a:rPr lang="en-IN" dirty="0"/>
              <a:t>● Stick to 2–3 fonts max</a:t>
            </a:r>
          </a:p>
        </p:txBody>
      </p:sp>
    </p:spTree>
    <p:extLst>
      <p:ext uri="{BB962C8B-B14F-4D97-AF65-F5344CB8AC3E}">
        <p14:creationId xmlns:p14="http://schemas.microsoft.com/office/powerpoint/2010/main" val="2027265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B05D-53DD-F53D-86B5-BE1F7D9F5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8D453-877D-93A6-2EA9-278CF9EFD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5. Responsive &amp; Interactive Design</a:t>
            </a:r>
          </a:p>
          <a:p>
            <a:r>
              <a:rPr lang="en-IN" dirty="0"/>
              <a:t>Must Include:</a:t>
            </a:r>
          </a:p>
          <a:p>
            <a:r>
              <a:rPr lang="en-IN" dirty="0"/>
              <a:t>● Hover states, button animations, toast notifications</a:t>
            </a:r>
          </a:p>
          <a:p>
            <a:r>
              <a:rPr lang="en-IN" dirty="0"/>
              <a:t>● Mobile + Desktop responsive UI</a:t>
            </a:r>
          </a:p>
          <a:p>
            <a:r>
              <a:rPr lang="en-IN" dirty="0"/>
              <a:t>● Feedback messages (success/error)</a:t>
            </a:r>
          </a:p>
        </p:txBody>
      </p:sp>
    </p:spTree>
    <p:extLst>
      <p:ext uri="{BB962C8B-B14F-4D97-AF65-F5344CB8AC3E}">
        <p14:creationId xmlns:p14="http://schemas.microsoft.com/office/powerpoint/2010/main" val="2159765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43211-ECC2-4570-8960-9E6C51D2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349B7-E786-B5B4-ACCE-A08A9AD42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6. Usability Testing &amp; Refinement (Optional but helps with</a:t>
            </a:r>
          </a:p>
          <a:p>
            <a:r>
              <a:rPr lang="en-US" dirty="0"/>
              <a:t>full score)</a:t>
            </a:r>
          </a:p>
          <a:p>
            <a:r>
              <a:rPr lang="en-US" dirty="0"/>
              <a:t>If Included:</a:t>
            </a:r>
          </a:p>
          <a:p>
            <a:r>
              <a:rPr lang="en-US" dirty="0"/>
              <a:t>● Mention how many users tested it</a:t>
            </a:r>
          </a:p>
          <a:p>
            <a:r>
              <a:rPr lang="en-US" dirty="0"/>
              <a:t>● What tasks they performed</a:t>
            </a:r>
          </a:p>
          <a:p>
            <a:r>
              <a:rPr lang="en-US" dirty="0"/>
              <a:t>● Key feedback received</a:t>
            </a:r>
          </a:p>
          <a:p>
            <a:r>
              <a:rPr lang="en-US" dirty="0"/>
              <a:t>● Improvements made based on feedback</a:t>
            </a:r>
          </a:p>
          <a:p>
            <a:r>
              <a:rPr lang="en-US" dirty="0"/>
              <a:t>● Before/after screenshots help! A google form with graphs and charts as result would</a:t>
            </a:r>
          </a:p>
          <a:p>
            <a:r>
              <a:rPr lang="en-US" dirty="0"/>
              <a:t>work.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7399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B49A9-6F3A-4335-5A90-B4332801B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737EC-F542-3A06-4741-50730933D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/>
              <a:t>7. Final Submission Requirements (10 Marks)</a:t>
            </a:r>
          </a:p>
          <a:p>
            <a:r>
              <a:rPr lang="en-IN" dirty="0"/>
              <a:t>You MUST Submit:</a:t>
            </a:r>
          </a:p>
          <a:p>
            <a:r>
              <a:rPr lang="en-IN" dirty="0"/>
              <a:t>● Figma file (includes wireframes, UI, prototype)</a:t>
            </a:r>
          </a:p>
          <a:p>
            <a:r>
              <a:rPr lang="en-IN" dirty="0"/>
              <a:t>● PPT</a:t>
            </a:r>
          </a:p>
          <a:p>
            <a:r>
              <a:rPr lang="en-IN" dirty="0"/>
              <a:t>● Case study or documentation with the following sections:</a:t>
            </a:r>
          </a:p>
          <a:p>
            <a:r>
              <a:rPr lang="en-IN" dirty="0"/>
              <a:t>○ Problem Statement</a:t>
            </a:r>
          </a:p>
          <a:p>
            <a:r>
              <a:rPr lang="en-IN" dirty="0"/>
              <a:t>○ User Persona</a:t>
            </a:r>
          </a:p>
          <a:p>
            <a:r>
              <a:rPr lang="en-IN" dirty="0"/>
              <a:t>○ User Flow</a:t>
            </a:r>
          </a:p>
          <a:p>
            <a:r>
              <a:rPr lang="en-IN" dirty="0"/>
              <a:t>○ Wireframes</a:t>
            </a:r>
          </a:p>
          <a:p>
            <a:r>
              <a:rPr lang="en-IN" dirty="0"/>
              <a:t>○ UI Screens</a:t>
            </a:r>
          </a:p>
          <a:p>
            <a:r>
              <a:rPr lang="en-IN" dirty="0"/>
              <a:t>○ Prototype Link</a:t>
            </a:r>
          </a:p>
          <a:p>
            <a:r>
              <a:rPr lang="en-IN" dirty="0"/>
              <a:t>○ Usability Testing (optional but boosts score)</a:t>
            </a:r>
          </a:p>
          <a:p>
            <a:r>
              <a:rPr lang="en-IN" dirty="0"/>
              <a:t>○ Key Design Decisions</a:t>
            </a:r>
          </a:p>
        </p:txBody>
      </p:sp>
    </p:spTree>
    <p:extLst>
      <p:ext uri="{BB962C8B-B14F-4D97-AF65-F5344CB8AC3E}">
        <p14:creationId xmlns:p14="http://schemas.microsoft.com/office/powerpoint/2010/main" val="41382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A31D9-C921-B49C-587A-1724B2772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33E02-B8B5-7D33-16D1-5F94140F9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186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D0ED8-76DE-1797-6484-D68F71553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RESEARCH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491D2-25EA-D745-7421-508F1316A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Understand how users discover, read, and enjoy myths/legends and what would motivate them to save, share, or create stories.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A407A-03A1-1D42-BC32-5A4DDBE42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434" b="96777" l="37109" r="63770">
                        <a14:foregroundMark x1="37500" y1="82910" x2="37207" y2="74707"/>
                        <a14:foregroundMark x1="37207" y1="74707" x2="37988" y2="83105"/>
                        <a14:foregroundMark x1="38672" y1="95313" x2="49316" y2="97461"/>
                        <a14:foregroundMark x1="49316" y1="97461" x2="57715" y2="96777"/>
                        <a14:foregroundMark x1="57715" y1="96777" x2="39648" y2="95996"/>
                      </a14:backgroundRemoval>
                    </a14:imgEffect>
                  </a14:imgLayer>
                </a14:imgProps>
              </a:ext>
            </a:extLst>
          </a:blip>
          <a:srcRect l="34098" t="66366" r="32786" b="1439"/>
          <a:stretch>
            <a:fillRect/>
          </a:stretch>
        </p:blipFill>
        <p:spPr>
          <a:xfrm>
            <a:off x="-773856" y="2888953"/>
            <a:ext cx="4465082" cy="434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46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5A56FC-F5CD-733E-2082-D4A957AB0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Forms response chart. Question title:  What features would you find useful in a storytelling/lore app?  . Number of responses: 19 responses.">
            <a:extLst>
              <a:ext uri="{FF2B5EF4-FFF2-40B4-BE49-F238E27FC236}">
                <a16:creationId xmlns:a16="http://schemas.microsoft.com/office/drawing/2014/main" id="{E60E548D-FC12-03E5-A1A9-16A665BC8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5" y="90568"/>
            <a:ext cx="5403502" cy="256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orms response chart. Question title:   What types of content do you enjoy ?  . Number of responses: 19 responses.">
            <a:extLst>
              <a:ext uri="{FF2B5EF4-FFF2-40B4-BE49-F238E27FC236}">
                <a16:creationId xmlns:a16="http://schemas.microsoft.com/office/drawing/2014/main" id="{0BC124C2-5D09-F886-0D60-DF3CB2564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311" y="383515"/>
            <a:ext cx="5867704" cy="305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Forms response chart. Question title:   What do you usually look for when choosing a short story to read?  . Number of responses: 19 responses.">
            <a:extLst>
              <a:ext uri="{FF2B5EF4-FFF2-40B4-BE49-F238E27FC236}">
                <a16:creationId xmlns:a16="http://schemas.microsoft.com/office/drawing/2014/main" id="{E2DE48F3-7AC0-DB9A-81FA-C87B3B72A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5" y="3324437"/>
            <a:ext cx="5594277" cy="26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9D3269-532B-DD73-AEF0-55AA5D1D8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296" y="3826511"/>
            <a:ext cx="5735595" cy="2786464"/>
          </a:xfrm>
          <a:prstGeom prst="rect">
            <a:avLst/>
          </a:prstGeom>
        </p:spPr>
      </p:pic>
      <p:pic>
        <p:nvPicPr>
          <p:cNvPr id="21" name="Picture 4" descr="Forms response chart. Question title: Have you used a folklore, story, or mythology-related platform before?. Number of responses: 19 responses.">
            <a:extLst>
              <a:ext uri="{FF2B5EF4-FFF2-40B4-BE49-F238E27FC236}">
                <a16:creationId xmlns:a16="http://schemas.microsoft.com/office/drawing/2014/main" id="{24C3CE13-77CA-0FCC-A0E2-D935E749C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06"/>
          <a:stretch>
            <a:fillRect/>
          </a:stretch>
        </p:blipFill>
        <p:spPr bwMode="auto">
          <a:xfrm>
            <a:off x="3906352" y="2183480"/>
            <a:ext cx="3119888" cy="169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4009646-76D6-AC4F-C240-B8FA3ADEAA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99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014E82A-5C68-A0CC-39F9-2DDDD2A82642}"/>
              </a:ext>
            </a:extLst>
          </p:cNvPr>
          <p:cNvSpPr txBox="1">
            <a:spLocks/>
          </p:cNvSpPr>
          <p:nvPr/>
        </p:nvSpPr>
        <p:spPr>
          <a:xfrm>
            <a:off x="1810233" y="2655825"/>
            <a:ext cx="8571534" cy="1193800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8000" b="1" dirty="0">
                <a:ln w="12700">
                  <a:solidFill>
                    <a:srgbClr val="002060"/>
                  </a:solidFill>
                  <a:prstDash val="solid"/>
                </a:ln>
                <a:solidFill>
                  <a:srgbClr val="FFCC66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lgerian" panose="04020705040A02060702" pitchFamily="82" charset="0"/>
              </a:rPr>
              <a:t>USER </a:t>
            </a:r>
          </a:p>
          <a:p>
            <a:pPr algn="ctr"/>
            <a:r>
              <a:rPr lang="en-IN" sz="8000" b="1" dirty="0">
                <a:ln w="12700">
                  <a:solidFill>
                    <a:srgbClr val="002060"/>
                  </a:solidFill>
                  <a:prstDash val="solid"/>
                </a:ln>
                <a:solidFill>
                  <a:srgbClr val="FFCC66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lgerian" panose="04020705040A02060702" pitchFamily="82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514742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CEF444-0EA7-88EA-2A1D-006E3B4C2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1" y="2474711"/>
            <a:ext cx="3034141" cy="17895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5FE31A-4574-74B0-BFA3-B2B8FBF40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069" y="3292346"/>
            <a:ext cx="4408916" cy="2312687"/>
          </a:xfrm>
          <a:prstGeom prst="rect">
            <a:avLst/>
          </a:prstGeom>
        </p:spPr>
      </p:pic>
      <p:pic>
        <p:nvPicPr>
          <p:cNvPr id="2052" name="Picture 4" descr="Forms response chart. Question title: What do you think about the font styles used in website?&#10;&#10;. Number of responses: 19 responses.">
            <a:extLst>
              <a:ext uri="{FF2B5EF4-FFF2-40B4-BE49-F238E27FC236}">
                <a16:creationId xmlns:a16="http://schemas.microsoft.com/office/drawing/2014/main" id="{0C1B819D-2ABF-C713-5842-26ADD6E8A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52" y="205520"/>
            <a:ext cx="3539797" cy="148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orms response chart. Question title:   Was the purpose of the platform clear within the first few seconds?  . Number of responses: 19 responses.">
            <a:extLst>
              <a:ext uri="{FF2B5EF4-FFF2-40B4-BE49-F238E27FC236}">
                <a16:creationId xmlns:a16="http://schemas.microsoft.com/office/drawing/2014/main" id="{138F3077-F6DC-4A44-2B20-BB20A365C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924" y="4764792"/>
            <a:ext cx="3539798" cy="168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orms response chart. Question title: What name do you think best suits this platform?. Number of responses: 19 responses.">
            <a:extLst>
              <a:ext uri="{FF2B5EF4-FFF2-40B4-BE49-F238E27FC236}">
                <a16:creationId xmlns:a16="http://schemas.microsoft.com/office/drawing/2014/main" id="{AD6B9F3F-7FAD-9AAA-5748-647EA09F7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832" y="1252967"/>
            <a:ext cx="3539798" cy="168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E1DF0F-8A5D-3A9B-C4BA-98A823B5B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4359" y="205520"/>
            <a:ext cx="4447759" cy="2487003"/>
          </a:xfrm>
          <a:prstGeom prst="rect">
            <a:avLst/>
          </a:prstGeom>
        </p:spPr>
      </p:pic>
      <p:pic>
        <p:nvPicPr>
          <p:cNvPr id="2056" name="Picture 8" descr="Forms response chart. Question title:   How easy was it to navigate the site?  . Number of responses: 19 responses.">
            <a:extLst>
              <a:ext uri="{FF2B5EF4-FFF2-40B4-BE49-F238E27FC236}">
                <a16:creationId xmlns:a16="http://schemas.microsoft.com/office/drawing/2014/main" id="{77E6EC67-C65C-A154-9548-8823A3621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69" y="4842204"/>
            <a:ext cx="3886200" cy="184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orms response chart. Question title: Any views on the color palette used?&#10;&#10;&#10;The contrasting Purple (a cool color) and gold (a warm, metallic yellow) color palette is used to create a rich, luxurious, and magical feel.. Number of responses: 19 responses.">
            <a:extLst>
              <a:ext uri="{FF2B5EF4-FFF2-40B4-BE49-F238E27FC236}">
                <a16:creationId xmlns:a16="http://schemas.microsoft.com/office/drawing/2014/main" id="{BF405E0B-3FB4-DE9D-4B9B-F0EE3D9F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583" y="0"/>
            <a:ext cx="3517388" cy="178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orms response chart. Question title:   Did the platform feel engaging or interactive enough?  . Number of responses: 19 responses.">
            <a:extLst>
              <a:ext uri="{FF2B5EF4-FFF2-40B4-BE49-F238E27FC236}">
                <a16:creationId xmlns:a16="http://schemas.microsoft.com/office/drawing/2014/main" id="{00F86A3F-3962-3F50-3ADD-524A0DDE4C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3" r="25220"/>
          <a:stretch>
            <a:fillRect/>
          </a:stretch>
        </p:blipFill>
        <p:spPr bwMode="auto">
          <a:xfrm>
            <a:off x="7620825" y="2644394"/>
            <a:ext cx="3656775" cy="192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4B1423-C902-F869-A924-05377A6F7B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09568" y="4407359"/>
            <a:ext cx="2420173" cy="1330769"/>
          </a:xfrm>
          <a:prstGeom prst="rect">
            <a:avLst/>
          </a:prstGeom>
        </p:spPr>
      </p:pic>
      <p:pic>
        <p:nvPicPr>
          <p:cNvPr id="2062" name="Picture 14" descr="Forms response chart. Question title:   How often do you explore mythological or folklore content?  . Number of responses: 19 responses.">
            <a:extLst>
              <a:ext uri="{FF2B5EF4-FFF2-40B4-BE49-F238E27FC236}">
                <a16:creationId xmlns:a16="http://schemas.microsoft.com/office/drawing/2014/main" id="{FB5D5BF2-A7C1-F915-E392-3EC40C9AB1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r="23393"/>
          <a:stretch>
            <a:fillRect/>
          </a:stretch>
        </p:blipFill>
        <p:spPr bwMode="auto">
          <a:xfrm>
            <a:off x="2041450" y="3480447"/>
            <a:ext cx="2222327" cy="125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B21913-E609-C817-C67A-BFE13FC057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99FF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FF475D0-6432-826F-F757-A213AA799192}"/>
              </a:ext>
            </a:extLst>
          </p:cNvPr>
          <p:cNvSpPr txBox="1">
            <a:spLocks/>
          </p:cNvSpPr>
          <p:nvPr/>
        </p:nvSpPr>
        <p:spPr>
          <a:xfrm>
            <a:off x="1326664" y="2655559"/>
            <a:ext cx="9543567" cy="1193800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8000" b="1" dirty="0">
                <a:ln w="12700">
                  <a:solidFill>
                    <a:srgbClr val="002060"/>
                  </a:solidFill>
                  <a:prstDash val="solid"/>
                </a:ln>
                <a:solidFill>
                  <a:srgbClr val="FFCC66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lgerian" panose="04020705040A02060702" pitchFamily="82" charset="0"/>
              </a:rPr>
              <a:t>Usability </a:t>
            </a:r>
          </a:p>
          <a:p>
            <a:pPr algn="ctr"/>
            <a:r>
              <a:rPr lang="en-IN" sz="8000" b="1" dirty="0">
                <a:ln w="12700">
                  <a:solidFill>
                    <a:srgbClr val="002060"/>
                  </a:solidFill>
                  <a:prstDash val="solid"/>
                </a:ln>
                <a:solidFill>
                  <a:srgbClr val="FFCC66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lgerian" panose="04020705040A02060702" pitchFamily="82" charset="0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563435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213DF64-AB03-D99B-C73B-F4271B87A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757" y="-1"/>
            <a:ext cx="6725279" cy="47605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6FA3F6-FC43-7F76-9E11-8C80E7B22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78231" cy="52657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DB3938-C674-B294-EDFE-E820389F9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246" y="3093396"/>
            <a:ext cx="8412790" cy="37646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4F6F89-6134-B5D3-FE4D-6E0B4C8A02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" y="2018468"/>
            <a:ext cx="3629649" cy="483953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9ADBFBB-A80F-71B8-DDF0-A4813C3F796C}"/>
              </a:ext>
            </a:extLst>
          </p:cNvPr>
          <p:cNvSpPr/>
          <p:nvPr/>
        </p:nvSpPr>
        <p:spPr>
          <a:xfrm>
            <a:off x="-25590" y="0"/>
            <a:ext cx="12192000" cy="6858000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55DF74-278B-0241-9495-9D44B31BE277}"/>
              </a:ext>
            </a:extLst>
          </p:cNvPr>
          <p:cNvSpPr txBox="1">
            <a:spLocks/>
          </p:cNvSpPr>
          <p:nvPr/>
        </p:nvSpPr>
        <p:spPr>
          <a:xfrm>
            <a:off x="2451370" y="2655559"/>
            <a:ext cx="8418861" cy="1193800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8000" b="1" dirty="0">
                <a:ln w="12700">
                  <a:solidFill>
                    <a:srgbClr val="002060"/>
                  </a:solidFill>
                  <a:prstDash val="solid"/>
                </a:ln>
                <a:solidFill>
                  <a:srgbClr val="FFCC66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lgerian" panose="04020705040A02060702" pitchFamily="82" charset="0"/>
              </a:rPr>
              <a:t>User personas</a:t>
            </a:r>
          </a:p>
        </p:txBody>
      </p:sp>
    </p:spTree>
    <p:extLst>
      <p:ext uri="{BB962C8B-B14F-4D97-AF65-F5344CB8AC3E}">
        <p14:creationId xmlns:p14="http://schemas.microsoft.com/office/powerpoint/2010/main" val="613630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822C1-E76B-43FA-045F-B893C9753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UX PROCESS &amp; INFORMATION ARCHITECT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060F8-B6CB-B9DA-796D-6D6FE25A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USER FLOW. SITE MAP.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829E4-9E77-F35F-BCFD-391F0240C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0"/>
            <a:ext cx="57912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1E9A8B-F7F7-6A2A-EDA7-602DB98A8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81" y="-48185"/>
            <a:ext cx="3386532" cy="46716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126CA4-0E21-1145-BD07-462BC3515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919678" cy="39299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BE49D6-7381-4C51-CF7D-FC53AFBFC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311" y="3500476"/>
            <a:ext cx="3919679" cy="33792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9E10BD-8AF4-74DA-D01C-59E998BA12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97" y="3500477"/>
            <a:ext cx="3015516" cy="34249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42170D-8CBD-E4A1-76EB-23CC3C05F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50" y="1464013"/>
            <a:ext cx="3710722" cy="392997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184FD00-ABAE-CF1D-8F2F-5715CDB03383}"/>
              </a:ext>
            </a:extLst>
          </p:cNvPr>
          <p:cNvSpPr/>
          <p:nvPr/>
        </p:nvSpPr>
        <p:spPr>
          <a:xfrm>
            <a:off x="-25590" y="0"/>
            <a:ext cx="12192000" cy="6858000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4E91B9C-B9B7-65B5-0F29-B84F8B719F21}"/>
              </a:ext>
            </a:extLst>
          </p:cNvPr>
          <p:cNvSpPr txBox="1">
            <a:spLocks/>
          </p:cNvSpPr>
          <p:nvPr/>
        </p:nvSpPr>
        <p:spPr>
          <a:xfrm>
            <a:off x="1031132" y="1479723"/>
            <a:ext cx="10309698" cy="3484234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8000" b="1" dirty="0" err="1">
                <a:ln w="12700">
                  <a:solidFill>
                    <a:srgbClr val="002060"/>
                  </a:solidFill>
                  <a:prstDash val="solid"/>
                </a:ln>
                <a:solidFill>
                  <a:srgbClr val="FFCC66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lgerian" panose="04020705040A02060702" pitchFamily="82" charset="0"/>
              </a:rPr>
              <a:t>Ux</a:t>
            </a:r>
            <a:r>
              <a:rPr lang="en-IN" sz="8000" b="1" dirty="0">
                <a:ln w="12700">
                  <a:solidFill>
                    <a:srgbClr val="002060"/>
                  </a:solidFill>
                  <a:prstDash val="solid"/>
                </a:ln>
                <a:solidFill>
                  <a:srgbClr val="FFCC66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lgerian" panose="04020705040A02060702" pitchFamily="82" charset="0"/>
              </a:rPr>
              <a:t> process &amp; information architect</a:t>
            </a:r>
          </a:p>
        </p:txBody>
      </p:sp>
    </p:spTree>
    <p:extLst>
      <p:ext uri="{BB962C8B-B14F-4D97-AF65-F5344CB8AC3E}">
        <p14:creationId xmlns:p14="http://schemas.microsoft.com/office/powerpoint/2010/main" val="629791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7343B-EBC6-E0EE-139B-EC600146F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43DEC66-C782-3FA0-6C40-494B00667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USER FLOW. SITE MAP.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CA517D-6A4B-D3BF-8E85-E3166CB0F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334638"/>
            <a:ext cx="590966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94E00D-8582-6372-74F7-7C8C281CA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32" y="0"/>
            <a:ext cx="5909667" cy="518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25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5E456-489F-BA0A-7D59-02341D26C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F058-A909-698E-A224-6D170D3A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RESEARCH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A0486-D2B2-7580-7AE2-85D6C5B4A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Understand how users discover, read, and enjoy myths/legends and what would motivate them to save, share, or create stories.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C797D-054E-0B0A-E29E-410110B8A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434" b="96777" l="37109" r="63770">
                        <a14:foregroundMark x1="37500" y1="82910" x2="37207" y2="74707"/>
                        <a14:foregroundMark x1="37207" y1="74707" x2="37988" y2="83105"/>
                        <a14:foregroundMark x1="38672" y1="95313" x2="49316" y2="97461"/>
                        <a14:foregroundMark x1="49316" y1="97461" x2="57715" y2="96777"/>
                        <a14:foregroundMark x1="57715" y1="96777" x2="39648" y2="95996"/>
                      </a14:backgroundRemoval>
                    </a14:imgEffect>
                  </a14:imgLayer>
                </a14:imgProps>
              </a:ext>
            </a:extLst>
          </a:blip>
          <a:srcRect l="34098" t="66366" r="32786" b="1439"/>
          <a:stretch>
            <a:fillRect/>
          </a:stretch>
        </p:blipFill>
        <p:spPr>
          <a:xfrm>
            <a:off x="-773856" y="2888953"/>
            <a:ext cx="4465082" cy="4340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140126-C49F-BF32-B8F8-F7B64D375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758408-D07F-7AD0-C15E-6462C058CE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250" y="150000"/>
            <a:ext cx="51435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D634C6-44BC-0446-2F8F-75067AADB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250" y="300000"/>
            <a:ext cx="51435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85F62C-A499-FE8B-0698-25AF88B86A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250" y="45000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74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511</Words>
  <Application>Microsoft Office PowerPoint</Application>
  <PresentationFormat>Widescreen</PresentationFormat>
  <Paragraphs>78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Algerian</vt:lpstr>
      <vt:lpstr>Arial</vt:lpstr>
      <vt:lpstr>Baskerville Old Face</vt:lpstr>
      <vt:lpstr>Calibri</vt:lpstr>
      <vt:lpstr>Calibri Light</vt:lpstr>
      <vt:lpstr>MV Boli</vt:lpstr>
      <vt:lpstr>Office Theme</vt:lpstr>
      <vt:lpstr>Lore Trail</vt:lpstr>
      <vt:lpstr>PROBLEM STATEMENT</vt:lpstr>
      <vt:lpstr>USER RESEARCH </vt:lpstr>
      <vt:lpstr>PowerPoint Presentation</vt:lpstr>
      <vt:lpstr>PowerPoint Presentation</vt:lpstr>
      <vt:lpstr>PowerPoint Presentation</vt:lpstr>
      <vt:lpstr>UX PROCESS &amp; INFORMATION ARCHITECT</vt:lpstr>
      <vt:lpstr>PowerPoint Presentation</vt:lpstr>
      <vt:lpstr>USER RESEARCH </vt:lpstr>
      <vt:lpstr>WIREFRAME &amp; PROTOTYPING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agkrsmz3@outlook.com</dc:creator>
  <cp:lastModifiedBy>agkrsmz3@outlook.com</cp:lastModifiedBy>
  <cp:revision>9</cp:revision>
  <dcterms:created xsi:type="dcterms:W3CDTF">2025-07-30T12:53:01Z</dcterms:created>
  <dcterms:modified xsi:type="dcterms:W3CDTF">2025-08-13T19:14:15Z</dcterms:modified>
</cp:coreProperties>
</file>